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3" name="Shape 2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9.jpg"/><Relationship Id="rId5"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youtu.be/_iS6tqc6m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20.jpg"/><Relationship Id="rId5"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nvSpPr>
        <p:spPr>
          <a:xfrm>
            <a:off x="1861500" y="-3766650"/>
            <a:ext cx="5421000" cy="12676800"/>
          </a:xfrm>
          <a:prstGeom prst="rect">
            <a:avLst/>
          </a:prstGeom>
          <a:noFill/>
          <a:ln>
            <a:noFill/>
          </a:ln>
        </p:spPr>
        <p:txBody>
          <a:bodyPr anchorCtr="0" anchor="ctr" bIns="91425" lIns="91425" rIns="91425" wrap="square" tIns="91425">
            <a:noAutofit/>
          </a:bodyPr>
          <a:lstStyle/>
          <a:p>
            <a:pPr lvl="0" rtl="0">
              <a:spcBef>
                <a:spcPts val="0"/>
              </a:spcBef>
              <a:buNone/>
            </a:pPr>
            <a:r>
              <a:rPr lang="en"/>
              <a:t>Notre présentation est sur le Luxembourg. nous changeons le Luxembourg comme nous voulions en savoir plus sur l'un des plus petits pays du monde. Premier Oscar présentera la Géographie du Luxembourg et c'est de la nourriture. Suivant Jorge va nous montrer les traditions du Luxembourg. Will présentera ensuite ses diapositives sur l'histoire du Luxembourg. Finalement Jake termine la présentation avec des sports</a:t>
            </a:r>
            <a:r>
              <a:rPr lang="en"/>
              <a:t>.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ctrTitle"/>
          </p:nvPr>
        </p:nvSpPr>
        <p:spPr>
          <a:xfrm>
            <a:off x="686900" y="256600"/>
            <a:ext cx="8520600" cy="511800"/>
          </a:xfrm>
          <a:prstGeom prst="rect">
            <a:avLst/>
          </a:prstGeom>
        </p:spPr>
        <p:txBody>
          <a:bodyPr anchorCtr="0" anchor="b" bIns="91425" lIns="91425" rIns="91425" wrap="square" tIns="91425">
            <a:noAutofit/>
          </a:bodyPr>
          <a:lstStyle/>
          <a:p>
            <a:pPr lvl="0">
              <a:spcBef>
                <a:spcPts val="0"/>
              </a:spcBef>
              <a:buNone/>
            </a:pPr>
            <a:r>
              <a:rPr lang="en"/>
              <a:t>Traditions</a:t>
            </a:r>
          </a:p>
        </p:txBody>
      </p:sp>
      <p:sp>
        <p:nvSpPr>
          <p:cNvPr id="116" name="Shape 116"/>
          <p:cNvSpPr txBox="1"/>
          <p:nvPr>
            <p:ph idx="1" type="subTitle"/>
          </p:nvPr>
        </p:nvSpPr>
        <p:spPr>
          <a:xfrm>
            <a:off x="121975" y="671175"/>
            <a:ext cx="4071000" cy="4631400"/>
          </a:xfrm>
          <a:prstGeom prst="rect">
            <a:avLst/>
          </a:prstGeom>
        </p:spPr>
        <p:txBody>
          <a:bodyPr anchorCtr="0" anchor="t" bIns="91425" lIns="91425" rIns="91425" wrap="square" tIns="91425">
            <a:noAutofit/>
          </a:bodyPr>
          <a:lstStyle/>
          <a:p>
            <a:pPr lvl="0" rtl="0">
              <a:spcBef>
                <a:spcPts val="0"/>
              </a:spcBef>
              <a:buNone/>
            </a:pPr>
            <a:r>
              <a:rPr lang="en"/>
              <a:t>-One of the most importants traditions of Luxembourg is the Easter. Every year they make more than 1.000.000 of Easter eggs that means that every person have 2 Easter eggs every Easter monday.                    </a:t>
            </a:r>
          </a:p>
        </p:txBody>
      </p:sp>
      <p:pic>
        <p:nvPicPr>
          <p:cNvPr descr="paques-corbeille-183221-mdpi.jpg" id="117" name="Shape 117"/>
          <p:cNvPicPr preferRelativeResize="0"/>
          <p:nvPr/>
        </p:nvPicPr>
        <p:blipFill>
          <a:blip r:embed="rId3">
            <a:alphaModFix/>
          </a:blip>
          <a:stretch>
            <a:fillRect/>
          </a:stretch>
        </p:blipFill>
        <p:spPr>
          <a:xfrm>
            <a:off x="4323700" y="866000"/>
            <a:ext cx="3923850" cy="3923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Shape 122"/>
          <p:cNvSpPr txBox="1"/>
          <p:nvPr>
            <p:ph type="ctrTitle"/>
          </p:nvPr>
        </p:nvSpPr>
        <p:spPr>
          <a:xfrm>
            <a:off x="311700" y="744575"/>
            <a:ext cx="8520600" cy="515700"/>
          </a:xfrm>
          <a:prstGeom prst="rect">
            <a:avLst/>
          </a:prstGeom>
        </p:spPr>
        <p:txBody>
          <a:bodyPr anchorCtr="0" anchor="b" bIns="91425" lIns="91425" rIns="91425" wrap="square" tIns="91425">
            <a:noAutofit/>
          </a:bodyPr>
          <a:lstStyle/>
          <a:p>
            <a:pPr lvl="0">
              <a:spcBef>
                <a:spcPts val="0"/>
              </a:spcBef>
              <a:buNone/>
            </a:pPr>
            <a:r>
              <a:rPr lang="en"/>
              <a:t>Traditions</a:t>
            </a:r>
          </a:p>
        </p:txBody>
      </p:sp>
      <p:sp>
        <p:nvSpPr>
          <p:cNvPr id="123" name="Shape 123"/>
          <p:cNvSpPr txBox="1"/>
          <p:nvPr>
            <p:ph idx="1" type="subTitle"/>
          </p:nvPr>
        </p:nvSpPr>
        <p:spPr>
          <a:xfrm>
            <a:off x="311700" y="1330975"/>
            <a:ext cx="3903900" cy="3551100"/>
          </a:xfrm>
          <a:prstGeom prst="rect">
            <a:avLst/>
          </a:prstGeom>
        </p:spPr>
        <p:txBody>
          <a:bodyPr anchorCtr="0" anchor="t" bIns="91425" lIns="91425" rIns="91425" wrap="square" tIns="91425">
            <a:noAutofit/>
          </a:bodyPr>
          <a:lstStyle/>
          <a:p>
            <a:pPr lvl="0" algn="l">
              <a:spcBef>
                <a:spcPts val="0"/>
              </a:spcBef>
              <a:buNone/>
            </a:pPr>
            <a:r>
              <a:rPr lang="en" sz="2400"/>
              <a:t>-</a:t>
            </a:r>
            <a:r>
              <a:rPr lang="en" sz="1800">
                <a:solidFill>
                  <a:srgbClr val="222222"/>
                </a:solidFill>
              </a:rPr>
              <a:t>In Luxembourg, the majority of the population are Catholic. To celebrate Christmas, practising Christians attend mass either midnight mass on 24 December, or Christmas mass on 25 December. A particularly beautiful midnight mass is celebrated every year in Notre-Dame. For practical reasons, mass is also celebrated in the early evening on 24 December.</a:t>
            </a:r>
          </a:p>
        </p:txBody>
      </p:sp>
      <p:pic>
        <p:nvPicPr>
          <p:cNvPr descr="4811-resize-669x445x70.jpg" id="124" name="Shape 124"/>
          <p:cNvPicPr preferRelativeResize="0"/>
          <p:nvPr/>
        </p:nvPicPr>
        <p:blipFill>
          <a:blip r:embed="rId3">
            <a:alphaModFix/>
          </a:blip>
          <a:stretch>
            <a:fillRect/>
          </a:stretch>
        </p:blipFill>
        <p:spPr>
          <a:xfrm>
            <a:off x="4719175" y="1386150"/>
            <a:ext cx="4113125" cy="3551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ctrTitle"/>
          </p:nvPr>
        </p:nvSpPr>
        <p:spPr>
          <a:xfrm>
            <a:off x="55408" y="-826950"/>
            <a:ext cx="8520600" cy="2052600"/>
          </a:xfrm>
          <a:prstGeom prst="rect">
            <a:avLst/>
          </a:prstGeom>
        </p:spPr>
        <p:txBody>
          <a:bodyPr anchorCtr="0" anchor="b" bIns="91425" lIns="91425" rIns="91425" wrap="square" tIns="91425">
            <a:noAutofit/>
          </a:bodyPr>
          <a:lstStyle/>
          <a:p>
            <a:pPr lvl="0">
              <a:spcBef>
                <a:spcPts val="0"/>
              </a:spcBef>
              <a:buNone/>
            </a:pPr>
            <a:r>
              <a:rPr lang="en"/>
              <a:t> Traditions</a:t>
            </a:r>
          </a:p>
        </p:txBody>
      </p:sp>
      <p:sp>
        <p:nvSpPr>
          <p:cNvPr id="130" name="Shape 130"/>
          <p:cNvSpPr txBox="1"/>
          <p:nvPr>
            <p:ph idx="1" type="subTitle"/>
          </p:nvPr>
        </p:nvSpPr>
        <p:spPr>
          <a:xfrm>
            <a:off x="0" y="878225"/>
            <a:ext cx="5539200" cy="2582400"/>
          </a:xfrm>
          <a:prstGeom prst="rect">
            <a:avLst/>
          </a:prstGeom>
        </p:spPr>
        <p:txBody>
          <a:bodyPr anchorCtr="0" anchor="t" bIns="91425" lIns="91425" rIns="91425" wrap="square" tIns="91425">
            <a:noAutofit/>
          </a:bodyPr>
          <a:lstStyle/>
          <a:p>
            <a:pPr lvl="0">
              <a:spcBef>
                <a:spcPts val="0"/>
              </a:spcBef>
              <a:buClr>
                <a:schemeClr val="dk1"/>
              </a:buClr>
              <a:buSzPct val="61111"/>
              <a:buFont typeface="Arial"/>
              <a:buNone/>
            </a:pPr>
            <a:r>
              <a:t/>
            </a:r>
            <a:endParaRPr sz="1800"/>
          </a:p>
          <a:p>
            <a:pPr lvl="0">
              <a:spcBef>
                <a:spcPts val="0"/>
              </a:spcBef>
              <a:buClr>
                <a:schemeClr val="dk1"/>
              </a:buClr>
              <a:buSzPct val="61111"/>
              <a:buFont typeface="Arial"/>
              <a:buNone/>
            </a:pPr>
            <a:r>
              <a:rPr lang="en" sz="1800">
                <a:solidFill>
                  <a:schemeClr val="accent2"/>
                </a:solidFill>
                <a:highlight>
                  <a:srgbClr val="FFFFFF"/>
                </a:highlight>
              </a:rPr>
              <a:t>-The Luxembourg Festival or the Wiltz Festival, the nights of classical music at the Luxembourg Philharmonic or the International Festival of Echternach are some manifestations in which the capacity of the artists can be appreciated, in addition, it is possible that anyone who wishes to express himself can do it in almost any of these scenarios, especially in open festivals. As far as the musical point of view, rock, pop or indie are very successful. In outdoor festivals you can give an account of the variety of music that is presented in Luxembourg.</a:t>
            </a:r>
          </a:p>
          <a:p>
            <a:pPr lvl="0">
              <a:spcBef>
                <a:spcPts val="0"/>
              </a:spcBef>
              <a:buNone/>
            </a:pPr>
            <a:r>
              <a:t/>
            </a:r>
            <a:endParaRPr/>
          </a:p>
        </p:txBody>
      </p:sp>
      <p:pic>
        <p:nvPicPr>
          <p:cNvPr descr="84051c4a113fc4589a0c28c8f42094af.jpg" id="131" name="Shape 131"/>
          <p:cNvPicPr preferRelativeResize="0"/>
          <p:nvPr/>
        </p:nvPicPr>
        <p:blipFill>
          <a:blip r:embed="rId3">
            <a:alphaModFix/>
          </a:blip>
          <a:stretch>
            <a:fillRect/>
          </a:stretch>
        </p:blipFill>
        <p:spPr>
          <a:xfrm>
            <a:off x="5361625" y="1266875"/>
            <a:ext cx="3742000" cy="325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txBox="1"/>
          <p:nvPr>
            <p:ph type="ctrTitle"/>
          </p:nvPr>
        </p:nvSpPr>
        <p:spPr>
          <a:xfrm>
            <a:off x="368233" y="-1039900"/>
            <a:ext cx="8520600" cy="2052600"/>
          </a:xfrm>
          <a:prstGeom prst="rect">
            <a:avLst/>
          </a:prstGeom>
        </p:spPr>
        <p:txBody>
          <a:bodyPr anchorCtr="0" anchor="b" bIns="91425" lIns="91425" rIns="91425" wrap="square" tIns="91425">
            <a:noAutofit/>
          </a:bodyPr>
          <a:lstStyle/>
          <a:p>
            <a:pPr lvl="0">
              <a:spcBef>
                <a:spcPts val="0"/>
              </a:spcBef>
              <a:buNone/>
            </a:pPr>
            <a:r>
              <a:rPr lang="en"/>
              <a:t>Traditions</a:t>
            </a:r>
          </a:p>
        </p:txBody>
      </p:sp>
      <p:sp>
        <p:nvSpPr>
          <p:cNvPr id="137" name="Shape 137"/>
          <p:cNvSpPr txBox="1"/>
          <p:nvPr>
            <p:ph idx="1" type="subTitle"/>
          </p:nvPr>
        </p:nvSpPr>
        <p:spPr>
          <a:xfrm>
            <a:off x="368225" y="1348400"/>
            <a:ext cx="4654200" cy="792600"/>
          </a:xfrm>
          <a:prstGeom prst="rect">
            <a:avLst/>
          </a:prstGeom>
        </p:spPr>
        <p:txBody>
          <a:bodyPr anchorCtr="0" anchor="t" bIns="91425" lIns="91425" rIns="91425" wrap="square" tIns="91425">
            <a:noAutofit/>
          </a:bodyPr>
          <a:lstStyle/>
          <a:p>
            <a:pPr lvl="0" marR="25400" rtl="0" algn="l">
              <a:lnSpc>
                <a:spcPct val="115000"/>
              </a:lnSpc>
              <a:spcBef>
                <a:spcPts val="0"/>
              </a:spcBef>
              <a:buNone/>
            </a:pPr>
            <a:r>
              <a:rPr lang="en" sz="1800">
                <a:solidFill>
                  <a:schemeClr val="accent2"/>
                </a:solidFill>
                <a:highlight>
                  <a:srgbClr val="FFFFFF"/>
                </a:highlight>
              </a:rPr>
              <a:t>Summer in the City: Annual event in the city of Luxembourg during the months of June, July, August and September. The program includes street theater, open air cinema, markets, exhibitions and concerts.</a:t>
            </a:r>
          </a:p>
          <a:p>
            <a:pPr lvl="0" marR="25400" rtl="0" algn="l">
              <a:lnSpc>
                <a:spcPct val="115000"/>
              </a:lnSpc>
              <a:spcBef>
                <a:spcPts val="0"/>
              </a:spcBef>
              <a:buNone/>
            </a:pPr>
            <a:r>
              <a:rPr lang="en" sz="1800">
                <a:solidFill>
                  <a:schemeClr val="accent2"/>
                </a:solidFill>
                <a:highlight>
                  <a:srgbClr val="FFFFFF"/>
                </a:highlight>
              </a:rPr>
              <a:t>And everything for free because the goberment of luxemburg pay for the tourist </a:t>
            </a:r>
          </a:p>
          <a:p>
            <a:pPr lvl="0" marR="25400" rtl="0" algn="l">
              <a:lnSpc>
                <a:spcPct val="115000"/>
              </a:lnSpc>
              <a:spcBef>
                <a:spcPts val="0"/>
              </a:spcBef>
              <a:buClr>
                <a:schemeClr val="dk1"/>
              </a:buClr>
              <a:buSzPct val="61111"/>
              <a:buFont typeface="Arial"/>
              <a:buNone/>
            </a:pPr>
            <a:r>
              <a:rPr lang="en" sz="1800">
                <a:solidFill>
                  <a:schemeClr val="accent2"/>
                </a:solidFill>
                <a:highlight>
                  <a:srgbClr val="FFFFFF"/>
                </a:highlight>
              </a:rPr>
              <a:t>can have fun in the summer.</a:t>
            </a:r>
          </a:p>
          <a:p>
            <a:pPr lvl="0">
              <a:spcBef>
                <a:spcPts val="0"/>
              </a:spcBef>
              <a:buNone/>
            </a:pPr>
            <a:r>
              <a:t/>
            </a:r>
            <a:endParaRPr/>
          </a:p>
        </p:txBody>
      </p:sp>
      <p:pic>
        <p:nvPicPr>
          <p:cNvPr descr="descarga.jpg" id="138" name="Shape 138"/>
          <p:cNvPicPr preferRelativeResize="0"/>
          <p:nvPr/>
        </p:nvPicPr>
        <p:blipFill>
          <a:blip r:embed="rId3">
            <a:alphaModFix/>
          </a:blip>
          <a:stretch>
            <a:fillRect/>
          </a:stretch>
        </p:blipFill>
        <p:spPr>
          <a:xfrm>
            <a:off x="5195675" y="1450100"/>
            <a:ext cx="3873575" cy="2901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type="ctrTitle"/>
          </p:nvPr>
        </p:nvSpPr>
        <p:spPr>
          <a:xfrm>
            <a:off x="311708" y="744575"/>
            <a:ext cx="8520600" cy="2052600"/>
          </a:xfrm>
          <a:prstGeom prst="rect">
            <a:avLst/>
          </a:prstGeom>
        </p:spPr>
        <p:txBody>
          <a:bodyPr anchorCtr="0" anchor="b" bIns="91425" lIns="91425" rIns="91425" wrap="square" tIns="91425">
            <a:noAutofit/>
          </a:bodyPr>
          <a:lstStyle/>
          <a:p>
            <a:pPr lvl="0">
              <a:spcBef>
                <a:spcPts val="0"/>
              </a:spcBef>
              <a:buNone/>
            </a:pPr>
            <a:r>
              <a:rPr lang="en"/>
              <a:t>History</a:t>
            </a:r>
          </a:p>
        </p:txBody>
      </p:sp>
      <p:sp>
        <p:nvSpPr>
          <p:cNvPr id="144" name="Shape 144"/>
          <p:cNvSpPr txBox="1"/>
          <p:nvPr>
            <p:ph idx="1" type="subTitle"/>
          </p:nvPr>
        </p:nvSpPr>
        <p:spPr>
          <a:xfrm>
            <a:off x="311700" y="2834125"/>
            <a:ext cx="8520600" cy="792600"/>
          </a:xfrm>
          <a:prstGeom prst="rect">
            <a:avLst/>
          </a:prstGeom>
        </p:spPr>
        <p:txBody>
          <a:bodyPr anchorCtr="0" anchor="t" bIns="91425" lIns="91425" rIns="91425" wrap="square" tIns="91425">
            <a:noAutofit/>
          </a:bodyPr>
          <a:lstStyle/>
          <a:p>
            <a:pPr lvl="0">
              <a:spcBef>
                <a:spcPts val="0"/>
              </a:spcBef>
              <a:buNone/>
            </a:pPr>
            <a:r>
              <a:rPr lang="en"/>
              <a:t>By Will</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History</a:t>
            </a:r>
          </a:p>
        </p:txBody>
      </p:sp>
      <p:sp>
        <p:nvSpPr>
          <p:cNvPr id="150" name="Shape 150"/>
          <p:cNvSpPr txBox="1"/>
          <p:nvPr>
            <p:ph idx="1" type="body"/>
          </p:nvPr>
        </p:nvSpPr>
        <p:spPr>
          <a:xfrm>
            <a:off x="415609" y="1727095"/>
            <a:ext cx="8520600" cy="3416400"/>
          </a:xfrm>
          <a:prstGeom prst="rect">
            <a:avLst/>
          </a:prstGeom>
        </p:spPr>
        <p:txBody>
          <a:bodyPr anchorCtr="0" anchor="t" bIns="91425" lIns="91425" rIns="91425" wrap="square" tIns="91425">
            <a:noAutofit/>
          </a:bodyPr>
          <a:lstStyle/>
          <a:p>
            <a:pPr lvl="0">
              <a:spcBef>
                <a:spcPts val="0"/>
              </a:spcBef>
              <a:buNone/>
            </a:pPr>
            <a:r>
              <a:rPr lang="en"/>
              <a:t>Luxembourg was established as an </a:t>
            </a:r>
            <a:r>
              <a:rPr lang="en"/>
              <a:t>independent </a:t>
            </a:r>
            <a:r>
              <a:rPr lang="en"/>
              <a:t>country on the 9th of June 1815</a:t>
            </a:r>
            <a:r>
              <a:rPr lang="en"/>
              <a:t>. The original size of Luxembourg is over twice the size. Over the years Luxembourg lost land in order to gain independence from its various ruling empires. It first lost land in 1659 to France. It also lost land to what was Prussia in 1815 and again to Belgium in 1839</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Shape 155"/>
          <p:cNvPicPr preferRelativeResize="0"/>
          <p:nvPr/>
        </p:nvPicPr>
        <p:blipFill>
          <a:blip r:embed="rId3">
            <a:alphaModFix/>
          </a:blip>
          <a:stretch>
            <a:fillRect/>
          </a:stretch>
        </p:blipFill>
        <p:spPr>
          <a:xfrm>
            <a:off x="2351625" y="0"/>
            <a:ext cx="4127300" cy="5064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idx="1" type="subTitle"/>
          </p:nvPr>
        </p:nvSpPr>
        <p:spPr>
          <a:xfrm>
            <a:off x="311710" y="1045795"/>
            <a:ext cx="8520600" cy="792600"/>
          </a:xfrm>
          <a:prstGeom prst="rect">
            <a:avLst/>
          </a:prstGeom>
        </p:spPr>
        <p:txBody>
          <a:bodyPr anchorCtr="0" anchor="t" bIns="91425" lIns="91425" rIns="91425" wrap="square" tIns="91425">
            <a:noAutofit/>
          </a:bodyPr>
          <a:lstStyle/>
          <a:p>
            <a:pPr lvl="0">
              <a:spcBef>
                <a:spcPts val="0"/>
              </a:spcBef>
              <a:buNone/>
            </a:pPr>
            <a:r>
              <a:rPr lang="en"/>
              <a:t>Luxembourg properly began with the construction of Luxembourg Castle in the High Middle Ages. It was built by Siegfried I, the count of Ardennes who traded some of his land with the monks at the Abbey of St. Maximin in Trier in 963 for an ancient, Roman, fort named Lucilinburhuc.</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idx="1" type="subTitle"/>
          </p:nvPr>
        </p:nvSpPr>
        <p:spPr>
          <a:xfrm>
            <a:off x="442954" y="2753550"/>
            <a:ext cx="8520600" cy="792600"/>
          </a:xfrm>
          <a:prstGeom prst="rect">
            <a:avLst/>
          </a:prstGeom>
        </p:spPr>
        <p:txBody>
          <a:bodyPr anchorCtr="0" anchor="t" bIns="91425" lIns="91425" rIns="91425" wrap="square" tIns="91425">
            <a:noAutofit/>
          </a:bodyPr>
          <a:lstStyle/>
          <a:p>
            <a:pPr lvl="0">
              <a:spcBef>
                <a:spcPts val="0"/>
              </a:spcBef>
              <a:buNone/>
            </a:pPr>
            <a:r>
              <a:rPr lang="en"/>
              <a:t>Lucilinburhuc</a:t>
            </a:r>
            <a:r>
              <a:rPr lang="en"/>
              <a:t> Fort                       St Maximin Abbey</a:t>
            </a:r>
          </a:p>
        </p:txBody>
      </p:sp>
      <p:pic>
        <p:nvPicPr>
          <p:cNvPr id="166" name="Shape 166"/>
          <p:cNvPicPr preferRelativeResize="0"/>
          <p:nvPr/>
        </p:nvPicPr>
        <p:blipFill>
          <a:blip r:embed="rId3">
            <a:alphaModFix/>
          </a:blip>
          <a:stretch>
            <a:fillRect/>
          </a:stretch>
        </p:blipFill>
        <p:spPr>
          <a:xfrm>
            <a:off x="152400" y="152400"/>
            <a:ext cx="3372434" cy="2529325"/>
          </a:xfrm>
          <a:prstGeom prst="rect">
            <a:avLst/>
          </a:prstGeom>
          <a:noFill/>
          <a:ln>
            <a:noFill/>
          </a:ln>
        </p:spPr>
      </p:pic>
      <p:pic>
        <p:nvPicPr>
          <p:cNvPr id="167" name="Shape 167"/>
          <p:cNvPicPr preferRelativeResize="0"/>
          <p:nvPr/>
        </p:nvPicPr>
        <p:blipFill>
          <a:blip r:embed="rId4">
            <a:alphaModFix/>
          </a:blip>
          <a:stretch>
            <a:fillRect/>
          </a:stretch>
        </p:blipFill>
        <p:spPr>
          <a:xfrm>
            <a:off x="5057193" y="224225"/>
            <a:ext cx="3775112" cy="2529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Sport</a:t>
            </a:r>
          </a:p>
        </p:txBody>
      </p:sp>
      <p:sp>
        <p:nvSpPr>
          <p:cNvPr id="173" name="Shape 173"/>
          <p:cNvSpPr txBox="1"/>
          <p:nvPr>
            <p:ph idx="1" type="body"/>
          </p:nvPr>
        </p:nvSpPr>
        <p:spPr>
          <a:xfrm>
            <a:off x="125757" y="1382168"/>
            <a:ext cx="8520600" cy="3416400"/>
          </a:xfrm>
          <a:prstGeom prst="rect">
            <a:avLst/>
          </a:prstGeom>
        </p:spPr>
        <p:txBody>
          <a:bodyPr anchorCtr="0" anchor="t" bIns="91425" lIns="91425" rIns="91425" wrap="square" tIns="91425">
            <a:noAutofit/>
          </a:bodyPr>
          <a:lstStyle/>
          <a:p>
            <a:pPr lvl="0">
              <a:spcBef>
                <a:spcPts val="0"/>
              </a:spcBef>
              <a:buNone/>
            </a:pPr>
            <a:r>
              <a:rPr lang="en"/>
              <a:t>Luxembourg play many other sports as well as football as their country does not have a recognised national sport. They only have 460,000 people in their country and still have many athletes in sports such as tennis, running and cycling.</a:t>
            </a:r>
            <a:br>
              <a:rPr lang="en"/>
            </a:br>
            <a:r>
              <a:rPr lang="en"/>
              <a:t>Most famous Luxembourgish sports people:</a:t>
            </a:r>
            <a:br>
              <a:rPr lang="en"/>
            </a:br>
            <a:r>
              <a:rPr lang="en"/>
              <a:t>Nicolas Frantz - cyclist</a:t>
            </a:r>
            <a:br>
              <a:rPr lang="en"/>
            </a:br>
            <a:r>
              <a:rPr lang="en"/>
              <a:t>Gilles Müller - tennis player</a:t>
            </a:r>
            <a:br>
              <a:rPr lang="en"/>
            </a:br>
            <a:r>
              <a:rPr lang="en"/>
              <a:t>Josy Barthel - runner</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142210" y="-1000004"/>
            <a:ext cx="8520600" cy="2052600"/>
          </a:xfrm>
          <a:prstGeom prst="rect">
            <a:avLst/>
          </a:prstGeom>
        </p:spPr>
        <p:txBody>
          <a:bodyPr anchorCtr="0" anchor="b" bIns="91425" lIns="91425" rIns="91425" wrap="square" tIns="91425">
            <a:noAutofit/>
          </a:bodyPr>
          <a:lstStyle/>
          <a:p>
            <a:pPr lvl="0">
              <a:spcBef>
                <a:spcPts val="0"/>
              </a:spcBef>
              <a:buNone/>
            </a:pPr>
            <a:r>
              <a:rPr lang="en"/>
              <a:t>Luxembourg </a:t>
            </a:r>
          </a:p>
        </p:txBody>
      </p:sp>
      <p:sp>
        <p:nvSpPr>
          <p:cNvPr id="60" name="Shape 60"/>
          <p:cNvSpPr txBox="1"/>
          <p:nvPr>
            <p:ph idx="1" type="subTitle"/>
          </p:nvPr>
        </p:nvSpPr>
        <p:spPr>
          <a:xfrm>
            <a:off x="-142195" y="4163067"/>
            <a:ext cx="8520600" cy="792600"/>
          </a:xfrm>
          <a:prstGeom prst="rect">
            <a:avLst/>
          </a:prstGeom>
        </p:spPr>
        <p:txBody>
          <a:bodyPr anchorCtr="0" anchor="t" bIns="91425" lIns="91425" rIns="91425" wrap="square" tIns="91425">
            <a:noAutofit/>
          </a:bodyPr>
          <a:lstStyle/>
          <a:p>
            <a:pPr lvl="0">
              <a:spcBef>
                <a:spcPts val="0"/>
              </a:spcBef>
              <a:buNone/>
            </a:pPr>
            <a:r>
              <a:rPr lang="en"/>
              <a:t>By Oscar, Will, Jake and Jorge</a:t>
            </a:r>
          </a:p>
        </p:txBody>
      </p:sp>
      <p:pic>
        <p:nvPicPr>
          <p:cNvPr id="61" name="Shape 61"/>
          <p:cNvPicPr preferRelativeResize="0"/>
          <p:nvPr/>
        </p:nvPicPr>
        <p:blipFill>
          <a:blip r:embed="rId3">
            <a:alphaModFix/>
          </a:blip>
          <a:stretch>
            <a:fillRect/>
          </a:stretch>
        </p:blipFill>
        <p:spPr>
          <a:xfrm>
            <a:off x="1916875" y="1145575"/>
            <a:ext cx="4402474" cy="2602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id="178" name="Shape 178"/>
          <p:cNvPicPr preferRelativeResize="0"/>
          <p:nvPr/>
        </p:nvPicPr>
        <p:blipFill>
          <a:blip r:embed="rId3">
            <a:alphaModFix/>
          </a:blip>
          <a:stretch>
            <a:fillRect/>
          </a:stretch>
        </p:blipFill>
        <p:spPr>
          <a:xfrm>
            <a:off x="1607850" y="172950"/>
            <a:ext cx="5939225" cy="4838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Football</a:t>
            </a:r>
          </a:p>
        </p:txBody>
      </p:sp>
      <p:sp>
        <p:nvSpPr>
          <p:cNvPr id="184" name="Shape 184"/>
          <p:cNvSpPr txBox="1"/>
          <p:nvPr>
            <p:ph idx="1" type="body"/>
          </p:nvPr>
        </p:nvSpPr>
        <p:spPr>
          <a:xfrm>
            <a:off x="453900" y="1520350"/>
            <a:ext cx="8520600" cy="2876700"/>
          </a:xfrm>
          <a:prstGeom prst="rect">
            <a:avLst/>
          </a:prstGeom>
        </p:spPr>
        <p:txBody>
          <a:bodyPr anchorCtr="0" anchor="t" bIns="91425" lIns="91425" rIns="91425" wrap="square" tIns="91425">
            <a:noAutofit/>
          </a:bodyPr>
          <a:lstStyle/>
          <a:p>
            <a:pPr lvl="0">
              <a:spcBef>
                <a:spcPts val="0"/>
              </a:spcBef>
              <a:buNone/>
            </a:pPr>
            <a:r>
              <a:rPr lang="en"/>
              <a:t>Football is the most popular sport in Luxembourg. The top-flight National division is the premier league in the country. Luxembourg was one of the first countries in the world to be introduced to football, with the National Division being established in 1913, and the national team playing its first match in 1911.</a:t>
            </a:r>
            <a:br>
              <a:rPr lang="en"/>
            </a:br>
            <a:r>
              <a:rPr lang="en"/>
              <a:t>The game is more popular in the south of the country, having grown in popularity in the red lands and Luxembourg city. Only once has the National Division been won by a team not from the south of the country. The most famous footballer at the minute in Luxembourg is Jeff Strasser</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Shape 189"/>
          <p:cNvPicPr preferRelativeResize="0"/>
          <p:nvPr/>
        </p:nvPicPr>
        <p:blipFill>
          <a:blip r:embed="rId3">
            <a:alphaModFix/>
          </a:blip>
          <a:stretch>
            <a:fillRect/>
          </a:stretch>
        </p:blipFill>
        <p:spPr>
          <a:xfrm>
            <a:off x="152400" y="152400"/>
            <a:ext cx="8904100" cy="5495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202323" y="345753"/>
            <a:ext cx="8520600" cy="572700"/>
          </a:xfrm>
          <a:prstGeom prst="rect">
            <a:avLst/>
          </a:prstGeom>
        </p:spPr>
        <p:txBody>
          <a:bodyPr anchorCtr="0" anchor="t" bIns="91425" lIns="91425" rIns="91425" wrap="square" tIns="91425">
            <a:noAutofit/>
          </a:bodyPr>
          <a:lstStyle/>
          <a:p>
            <a:pPr lvl="0">
              <a:spcBef>
                <a:spcPts val="0"/>
              </a:spcBef>
              <a:buNone/>
            </a:pPr>
            <a:r>
              <a:rPr lang="en"/>
              <a:t>Tennis</a:t>
            </a:r>
          </a:p>
        </p:txBody>
      </p:sp>
      <p:sp>
        <p:nvSpPr>
          <p:cNvPr id="195" name="Shape 195"/>
          <p:cNvSpPr txBox="1"/>
          <p:nvPr>
            <p:ph idx="1" type="body"/>
          </p:nvPr>
        </p:nvSpPr>
        <p:spPr>
          <a:xfrm>
            <a:off x="202323" y="1381337"/>
            <a:ext cx="8520600" cy="3416400"/>
          </a:xfrm>
          <a:prstGeom prst="rect">
            <a:avLst/>
          </a:prstGeom>
        </p:spPr>
        <p:txBody>
          <a:bodyPr anchorCtr="0" anchor="t" bIns="91425" lIns="91425" rIns="91425" wrap="square" tIns="91425">
            <a:noAutofit/>
          </a:bodyPr>
          <a:lstStyle/>
          <a:p>
            <a:pPr lvl="0">
              <a:spcBef>
                <a:spcPts val="0"/>
              </a:spcBef>
              <a:buNone/>
            </a:pPr>
            <a:r>
              <a:rPr lang="en"/>
              <a:t>Tennis is a popular sport in Luxembourg as it is across western Europe. There are 53 tennis clubs in the country and the oldest one tc Diekirch was founded in 1902. The governing body is the Luxembourg tennis federation. The Fortis championships Luxembourg are held in Luxembourg each year, and are ranked as a tier 3 tournament on the wrap tour.</a:t>
            </a:r>
            <a:br>
              <a:rPr lang="en"/>
            </a:br>
            <a:r>
              <a:rPr lang="en"/>
              <a:t>Luxembourgers aren't very good at professional level tennis. Gilles müller is considered the best men's player the country has ever had he reached the quarter-finals of the 2008 U.S. Open and is ranked at 26th in the world. Women's players that have reached the top fifty include Anne Kremer(18th) and Claudine Schaul (41st). The Luxembourg Davis cup team competes in Group II. The Luxembourg fed cup team competes in Group I.</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pic>
        <p:nvPicPr>
          <p:cNvPr id="200" name="Shape 200"/>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nvSpPr>
        <p:spPr>
          <a:xfrm>
            <a:off x="914400" y="2143663"/>
            <a:ext cx="7315200" cy="853500"/>
          </a:xfrm>
          <a:prstGeom prst="rect">
            <a:avLst/>
          </a:prstGeom>
          <a:noFill/>
          <a:ln>
            <a:noFill/>
          </a:ln>
        </p:spPr>
        <p:txBody>
          <a:bodyPr anchorCtr="0" anchor="t" bIns="91425" lIns="91425" rIns="91425" wrap="square" tIns="91425">
            <a:noAutofit/>
          </a:bodyPr>
          <a:lstStyle/>
          <a:p>
            <a:pPr lvl="0">
              <a:spcBef>
                <a:spcPts val="0"/>
              </a:spcBef>
              <a:buClr>
                <a:schemeClr val="dk1"/>
              </a:buClr>
              <a:buFont typeface="Arial"/>
              <a:buNone/>
            </a:pPr>
            <a:r>
              <a:rPr lang="en">
                <a:solidFill>
                  <a:schemeClr val="dk1"/>
                </a:solidFill>
              </a:rPr>
              <a:t>Nous espérons que vous avez apprécié notre présentation et appris autant que nous avons fait sur ce pays incroyable.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ctrTitle"/>
          </p:nvPr>
        </p:nvSpPr>
        <p:spPr>
          <a:xfrm>
            <a:off x="155846" y="-1169540"/>
            <a:ext cx="8520600" cy="2052600"/>
          </a:xfrm>
          <a:prstGeom prst="rect">
            <a:avLst/>
          </a:prstGeom>
        </p:spPr>
        <p:txBody>
          <a:bodyPr anchorCtr="0" anchor="b" bIns="91425" lIns="91425" rIns="91425" wrap="square" tIns="91425">
            <a:noAutofit/>
          </a:bodyPr>
          <a:lstStyle/>
          <a:p>
            <a:pPr lvl="0">
              <a:spcBef>
                <a:spcPts val="0"/>
              </a:spcBef>
              <a:buNone/>
            </a:pPr>
            <a:r>
              <a:rPr b="1" lang="en"/>
              <a:t>Geography</a:t>
            </a:r>
          </a:p>
        </p:txBody>
      </p:sp>
      <p:pic>
        <p:nvPicPr>
          <p:cNvPr id="67" name="Shape 67"/>
          <p:cNvPicPr preferRelativeResize="0"/>
          <p:nvPr/>
        </p:nvPicPr>
        <p:blipFill>
          <a:blip r:embed="rId3">
            <a:alphaModFix/>
          </a:blip>
          <a:stretch>
            <a:fillRect/>
          </a:stretch>
        </p:blipFill>
        <p:spPr>
          <a:xfrm>
            <a:off x="2449350" y="821150"/>
            <a:ext cx="3734475" cy="2302400"/>
          </a:xfrm>
          <a:prstGeom prst="rect">
            <a:avLst/>
          </a:prstGeom>
          <a:noFill/>
          <a:ln>
            <a:noFill/>
          </a:ln>
        </p:spPr>
      </p:pic>
      <p:sp>
        <p:nvSpPr>
          <p:cNvPr id="68" name="Shape 68"/>
          <p:cNvSpPr txBox="1"/>
          <p:nvPr/>
        </p:nvSpPr>
        <p:spPr>
          <a:xfrm>
            <a:off x="1361260" y="3292800"/>
            <a:ext cx="7315200" cy="1850700"/>
          </a:xfrm>
          <a:prstGeom prst="rect">
            <a:avLst/>
          </a:prstGeom>
          <a:noFill/>
          <a:ln>
            <a:noFill/>
          </a:ln>
        </p:spPr>
        <p:txBody>
          <a:bodyPr anchorCtr="0" anchor="t" bIns="91425" lIns="91425" rIns="91425" wrap="square" tIns="91425">
            <a:noAutofit/>
          </a:bodyPr>
          <a:lstStyle/>
          <a:p>
            <a:pPr lvl="0">
              <a:spcBef>
                <a:spcPts val="0"/>
              </a:spcBef>
              <a:buNone/>
            </a:pPr>
            <a:r>
              <a:rPr lang="en" sz="1900"/>
              <a:t>•Luxembourg is a located in Central Europe.  </a:t>
            </a:r>
          </a:p>
          <a:p>
            <a:pPr lvl="0">
              <a:spcBef>
                <a:spcPts val="0"/>
              </a:spcBef>
              <a:buNone/>
            </a:pPr>
            <a:r>
              <a:rPr lang="en" sz="1900"/>
              <a:t>•It borders Belgium to the west and north, France to the south, and Germany to the east. Luxembourg is landlocked. </a:t>
            </a:r>
          </a:p>
          <a:p>
            <a:pPr lvl="0">
              <a:spcBef>
                <a:spcPts val="0"/>
              </a:spcBef>
              <a:buNone/>
            </a:pPr>
            <a:r>
              <a:rPr lang="en" sz="1900"/>
              <a:t>•Luxembourg has an area of 2,586 km², it’s about the same size as County Wicklow.</a:t>
            </a:r>
            <a:br>
              <a:rPr lang="en" sz="2200"/>
            </a:br>
            <a:br>
              <a:rPr lang="en" sz="2200"/>
            </a:b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ctrTitle"/>
          </p:nvPr>
        </p:nvSpPr>
        <p:spPr>
          <a:xfrm>
            <a:off x="114827" y="-1082037"/>
            <a:ext cx="8520600" cy="2052600"/>
          </a:xfrm>
          <a:prstGeom prst="rect">
            <a:avLst/>
          </a:prstGeom>
        </p:spPr>
        <p:txBody>
          <a:bodyPr anchorCtr="0" anchor="b" bIns="91425" lIns="91425" rIns="91425" wrap="square" tIns="91425">
            <a:noAutofit/>
          </a:bodyPr>
          <a:lstStyle/>
          <a:p>
            <a:pPr lvl="0">
              <a:spcBef>
                <a:spcPts val="0"/>
              </a:spcBef>
              <a:buNone/>
            </a:pPr>
            <a:r>
              <a:rPr b="1" lang="en"/>
              <a:t>Geography</a:t>
            </a:r>
          </a:p>
        </p:txBody>
      </p:sp>
      <p:sp>
        <p:nvSpPr>
          <p:cNvPr id="74" name="Shape 74"/>
          <p:cNvSpPr txBox="1"/>
          <p:nvPr/>
        </p:nvSpPr>
        <p:spPr>
          <a:xfrm>
            <a:off x="990975" y="1373351"/>
            <a:ext cx="7315200" cy="2052600"/>
          </a:xfrm>
          <a:prstGeom prst="rect">
            <a:avLst/>
          </a:prstGeom>
          <a:noFill/>
          <a:ln>
            <a:noFill/>
          </a:ln>
        </p:spPr>
        <p:txBody>
          <a:bodyPr anchorCtr="0" anchor="t" bIns="91425" lIns="91425" rIns="91425" wrap="square" tIns="91425">
            <a:noAutofit/>
          </a:bodyPr>
          <a:lstStyle/>
          <a:p>
            <a:pPr lvl="0">
              <a:spcBef>
                <a:spcPts val="0"/>
              </a:spcBef>
              <a:buNone/>
            </a:pPr>
            <a:r>
              <a:rPr lang="en" sz="1900"/>
              <a:t>•</a:t>
            </a:r>
            <a:r>
              <a:rPr lang="en" sz="1900"/>
              <a:t>Luxembourg has a population of about 600,000.</a:t>
            </a:r>
          </a:p>
          <a:p>
            <a:pPr lvl="0">
              <a:spcBef>
                <a:spcPts val="0"/>
              </a:spcBef>
              <a:buNone/>
            </a:pPr>
            <a:r>
              <a:rPr lang="en" sz="1900"/>
              <a:t>•Luxembourg is mostly rural, with nature parks and dense Ardennes forest in the north, rocky gorges in the east and the   Moselle river in the south-east. </a:t>
            </a:r>
          </a:p>
          <a:p>
            <a:pPr lvl="0">
              <a:spcBef>
                <a:spcPts val="0"/>
              </a:spcBef>
              <a:buNone/>
            </a:pPr>
            <a:r>
              <a:rPr lang="en" sz="1900"/>
              <a:t>•The capital is Luxembourg City, an old medieval city built on deep gorges cut by the Alzette and Pétrusse rivers.</a:t>
            </a:r>
          </a:p>
        </p:txBody>
      </p:sp>
      <p:pic>
        <p:nvPicPr>
          <p:cNvPr id="75" name="Shape 75"/>
          <p:cNvPicPr preferRelativeResize="0"/>
          <p:nvPr/>
        </p:nvPicPr>
        <p:blipFill>
          <a:blip r:embed="rId3">
            <a:alphaModFix/>
          </a:blip>
          <a:stretch>
            <a:fillRect/>
          </a:stretch>
        </p:blipFill>
        <p:spPr>
          <a:xfrm>
            <a:off x="152400" y="3500900"/>
            <a:ext cx="2735175" cy="149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284388" y="617985"/>
            <a:ext cx="3556825" cy="1788325"/>
          </a:xfrm>
          <a:prstGeom prst="rect">
            <a:avLst/>
          </a:prstGeom>
          <a:noFill/>
          <a:ln>
            <a:noFill/>
          </a:ln>
        </p:spPr>
      </p:pic>
      <p:pic>
        <p:nvPicPr>
          <p:cNvPr id="81" name="Shape 81"/>
          <p:cNvPicPr preferRelativeResize="0"/>
          <p:nvPr/>
        </p:nvPicPr>
        <p:blipFill>
          <a:blip r:embed="rId4">
            <a:alphaModFix/>
          </a:blip>
          <a:stretch>
            <a:fillRect/>
          </a:stretch>
        </p:blipFill>
        <p:spPr>
          <a:xfrm>
            <a:off x="5200924" y="617975"/>
            <a:ext cx="3407125" cy="1788325"/>
          </a:xfrm>
          <a:prstGeom prst="rect">
            <a:avLst/>
          </a:prstGeom>
          <a:noFill/>
          <a:ln>
            <a:noFill/>
          </a:ln>
        </p:spPr>
      </p:pic>
      <p:pic>
        <p:nvPicPr>
          <p:cNvPr id="82" name="Shape 82"/>
          <p:cNvPicPr preferRelativeResize="0"/>
          <p:nvPr/>
        </p:nvPicPr>
        <p:blipFill>
          <a:blip r:embed="rId5">
            <a:alphaModFix/>
          </a:blip>
          <a:stretch>
            <a:fillRect/>
          </a:stretch>
        </p:blipFill>
        <p:spPr>
          <a:xfrm>
            <a:off x="2351104" y="2543022"/>
            <a:ext cx="4441775" cy="24324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nvSpPr>
        <p:spPr>
          <a:xfrm>
            <a:off x="2741012" y="2090556"/>
            <a:ext cx="7315200" cy="1870200"/>
          </a:xfrm>
          <a:prstGeom prst="rect">
            <a:avLst/>
          </a:prstGeom>
          <a:noFill/>
          <a:ln>
            <a:noFill/>
          </a:ln>
        </p:spPr>
        <p:txBody>
          <a:bodyPr anchorCtr="0" anchor="t" bIns="91425" lIns="91425" rIns="91425" wrap="square" tIns="91425">
            <a:noAutofit/>
          </a:bodyPr>
          <a:lstStyle/>
          <a:p>
            <a:pPr lvl="0">
              <a:spcBef>
                <a:spcPts val="0"/>
              </a:spcBef>
              <a:buNone/>
            </a:pPr>
            <a:r>
              <a:rPr lang="en" u="sng">
                <a:solidFill>
                  <a:schemeClr val="hlink"/>
                </a:solidFill>
                <a:hlinkClick r:id="rId3"/>
              </a:rPr>
              <a:t>https://youtu.be/_iS6tqc6mTM</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ctrTitle"/>
          </p:nvPr>
        </p:nvSpPr>
        <p:spPr>
          <a:xfrm>
            <a:off x="311696" y="-377358"/>
            <a:ext cx="8520600" cy="1490100"/>
          </a:xfrm>
          <a:prstGeom prst="rect">
            <a:avLst/>
          </a:prstGeom>
        </p:spPr>
        <p:txBody>
          <a:bodyPr anchorCtr="0" anchor="b" bIns="91425" lIns="91425" rIns="91425" wrap="square" tIns="91425">
            <a:noAutofit/>
          </a:bodyPr>
          <a:lstStyle/>
          <a:p>
            <a:pPr lvl="0">
              <a:spcBef>
                <a:spcPts val="0"/>
              </a:spcBef>
              <a:buNone/>
            </a:pPr>
            <a:r>
              <a:rPr b="1" lang="en"/>
              <a:t>Food</a:t>
            </a:r>
          </a:p>
        </p:txBody>
      </p:sp>
      <p:sp>
        <p:nvSpPr>
          <p:cNvPr id="93" name="Shape 93"/>
          <p:cNvSpPr txBox="1"/>
          <p:nvPr/>
        </p:nvSpPr>
        <p:spPr>
          <a:xfrm>
            <a:off x="914400" y="1410826"/>
            <a:ext cx="7315200" cy="2772900"/>
          </a:xfrm>
          <a:prstGeom prst="rect">
            <a:avLst/>
          </a:prstGeom>
          <a:noFill/>
          <a:ln>
            <a:noFill/>
          </a:ln>
        </p:spPr>
        <p:txBody>
          <a:bodyPr anchorCtr="0" anchor="t" bIns="91425" lIns="91425" rIns="91425" wrap="square" tIns="91425">
            <a:noAutofit/>
          </a:bodyPr>
          <a:lstStyle/>
          <a:p>
            <a:pPr lvl="0">
              <a:spcBef>
                <a:spcPts val="0"/>
              </a:spcBef>
              <a:buNone/>
            </a:pPr>
            <a:r>
              <a:rPr lang="en"/>
              <a:t>‌• Many of Luxembourg’s traditional foods show the Grand Duchy’s farming heritage as well as its location between Germany, France and Belgium. </a:t>
            </a:r>
          </a:p>
          <a:p>
            <a:pPr lvl="0">
              <a:spcBef>
                <a:spcPts val="0"/>
              </a:spcBef>
              <a:buNone/>
            </a:pPr>
            <a:r>
              <a:rPr lang="en"/>
              <a:t>‌• Luxembourg's cuisine is also international because of the many foreign influences the country has had. </a:t>
            </a:r>
          </a:p>
          <a:p>
            <a:pPr lvl="0">
              <a:spcBef>
                <a:spcPts val="0"/>
              </a:spcBef>
              <a:buNone/>
            </a:pPr>
            <a:r>
              <a:rPr lang="en"/>
              <a:t>‌• Luxembourgish food is characterised by large portions, lots of meat, fish, potatoes, beans, cooked with cream and wine.</a:t>
            </a:r>
          </a:p>
        </p:txBody>
      </p:sp>
      <p:pic>
        <p:nvPicPr>
          <p:cNvPr id="94" name="Shape 94"/>
          <p:cNvPicPr preferRelativeResize="0"/>
          <p:nvPr/>
        </p:nvPicPr>
        <p:blipFill>
          <a:blip r:embed="rId3">
            <a:alphaModFix/>
          </a:blip>
          <a:stretch>
            <a:fillRect/>
          </a:stretch>
        </p:blipFill>
        <p:spPr>
          <a:xfrm>
            <a:off x="732825" y="3046175"/>
            <a:ext cx="3636826" cy="2097324"/>
          </a:xfrm>
          <a:prstGeom prst="rect">
            <a:avLst/>
          </a:prstGeom>
          <a:noFill/>
          <a:ln>
            <a:noFill/>
          </a:ln>
        </p:spPr>
      </p:pic>
      <p:pic>
        <p:nvPicPr>
          <p:cNvPr id="95" name="Shape 95"/>
          <p:cNvPicPr preferRelativeResize="0"/>
          <p:nvPr/>
        </p:nvPicPr>
        <p:blipFill>
          <a:blip r:embed="rId4">
            <a:alphaModFix/>
          </a:blip>
          <a:stretch>
            <a:fillRect/>
          </a:stretch>
        </p:blipFill>
        <p:spPr>
          <a:xfrm>
            <a:off x="5195475" y="3046175"/>
            <a:ext cx="3636826" cy="2097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Shape 100"/>
          <p:cNvPicPr preferRelativeResize="0"/>
          <p:nvPr/>
        </p:nvPicPr>
        <p:blipFill>
          <a:blip r:embed="rId3">
            <a:alphaModFix/>
          </a:blip>
          <a:stretch>
            <a:fillRect/>
          </a:stretch>
        </p:blipFill>
        <p:spPr>
          <a:xfrm>
            <a:off x="671950" y="283650"/>
            <a:ext cx="3757852" cy="2609400"/>
          </a:xfrm>
          <a:prstGeom prst="rect">
            <a:avLst/>
          </a:prstGeom>
          <a:noFill/>
          <a:ln>
            <a:noFill/>
          </a:ln>
        </p:spPr>
      </p:pic>
      <p:pic>
        <p:nvPicPr>
          <p:cNvPr id="101" name="Shape 101"/>
          <p:cNvPicPr preferRelativeResize="0"/>
          <p:nvPr/>
        </p:nvPicPr>
        <p:blipFill>
          <a:blip r:embed="rId4">
            <a:alphaModFix/>
          </a:blip>
          <a:stretch>
            <a:fillRect/>
          </a:stretch>
        </p:blipFill>
        <p:spPr>
          <a:xfrm>
            <a:off x="5135300" y="236525"/>
            <a:ext cx="3818024" cy="2656525"/>
          </a:xfrm>
          <a:prstGeom prst="rect">
            <a:avLst/>
          </a:prstGeom>
          <a:noFill/>
          <a:ln>
            <a:noFill/>
          </a:ln>
        </p:spPr>
      </p:pic>
      <p:pic>
        <p:nvPicPr>
          <p:cNvPr id="102" name="Shape 102"/>
          <p:cNvPicPr preferRelativeResize="0"/>
          <p:nvPr/>
        </p:nvPicPr>
        <p:blipFill>
          <a:blip r:embed="rId5">
            <a:alphaModFix/>
          </a:blip>
          <a:stretch>
            <a:fillRect/>
          </a:stretch>
        </p:blipFill>
        <p:spPr>
          <a:xfrm>
            <a:off x="3018840" y="3045450"/>
            <a:ext cx="3571175" cy="1945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nvSpPr>
        <p:spPr>
          <a:xfrm>
            <a:off x="2987113" y="623480"/>
            <a:ext cx="7315200" cy="1821300"/>
          </a:xfrm>
          <a:prstGeom prst="rect">
            <a:avLst/>
          </a:prstGeom>
          <a:noFill/>
          <a:ln>
            <a:noFill/>
          </a:ln>
        </p:spPr>
        <p:txBody>
          <a:bodyPr anchorCtr="0" anchor="t" bIns="91425" lIns="91425" rIns="91425" wrap="square" tIns="91425">
            <a:noAutofit/>
          </a:bodyPr>
          <a:lstStyle/>
          <a:p>
            <a:pPr lvl="0">
              <a:spcBef>
                <a:spcPts val="0"/>
              </a:spcBef>
              <a:buNone/>
            </a:pPr>
            <a:r>
              <a:rPr lang="en" sz="4200"/>
              <a:t>Politics</a:t>
            </a:r>
          </a:p>
        </p:txBody>
      </p:sp>
      <p:sp>
        <p:nvSpPr>
          <p:cNvPr id="108" name="Shape 108"/>
          <p:cNvSpPr txBox="1"/>
          <p:nvPr/>
        </p:nvSpPr>
        <p:spPr>
          <a:xfrm>
            <a:off x="1160500" y="1618669"/>
            <a:ext cx="7315200" cy="1438500"/>
          </a:xfrm>
          <a:prstGeom prst="rect">
            <a:avLst/>
          </a:prstGeom>
          <a:noFill/>
          <a:ln>
            <a:noFill/>
          </a:ln>
        </p:spPr>
        <p:txBody>
          <a:bodyPr anchorCtr="0" anchor="t" bIns="91425" lIns="91425" rIns="91425" wrap="square" tIns="91425">
            <a:noAutofit/>
          </a:bodyPr>
          <a:lstStyle/>
          <a:p>
            <a:pPr lvl="0">
              <a:spcBef>
                <a:spcPts val="0"/>
              </a:spcBef>
              <a:buNone/>
            </a:pPr>
            <a:r>
              <a:rPr lang="en"/>
              <a:t>•</a:t>
            </a:r>
            <a:r>
              <a:rPr lang="en"/>
              <a:t>Luxembourg is a democracy in the form of a constitutional monarchy, like the United Kingdom.</a:t>
            </a:r>
          </a:p>
          <a:p>
            <a:pPr lvl="0">
              <a:spcBef>
                <a:spcPts val="0"/>
              </a:spcBef>
              <a:buNone/>
            </a:pPr>
            <a:r>
              <a:rPr lang="en"/>
              <a:t>•The Prime Minister is Xavier Bettel.</a:t>
            </a:r>
          </a:p>
          <a:p>
            <a:pPr lvl="0">
              <a:spcBef>
                <a:spcPts val="0"/>
              </a:spcBef>
              <a:buNone/>
            </a:pPr>
            <a:r>
              <a:rPr lang="en"/>
              <a:t>•Henri is the Grand Duke of Luxembourg.</a:t>
            </a:r>
          </a:p>
          <a:p>
            <a:pPr lvl="0">
              <a:spcBef>
                <a:spcPts val="0"/>
              </a:spcBef>
              <a:buNone/>
            </a:pPr>
            <a:r>
              <a:rPr lang="en"/>
              <a:t>•Luxembourg is in the European Union.</a:t>
            </a:r>
          </a:p>
          <a:p>
            <a:pPr lvl="0">
              <a:spcBef>
                <a:spcPts val="0"/>
              </a:spcBef>
              <a:buNone/>
            </a:pPr>
            <a:r>
              <a:t/>
            </a:r>
            <a:endParaRPr/>
          </a:p>
        </p:txBody>
      </p:sp>
      <p:pic>
        <p:nvPicPr>
          <p:cNvPr id="109" name="Shape 109"/>
          <p:cNvPicPr preferRelativeResize="0"/>
          <p:nvPr/>
        </p:nvPicPr>
        <p:blipFill>
          <a:blip r:embed="rId3">
            <a:alphaModFix/>
          </a:blip>
          <a:stretch>
            <a:fillRect/>
          </a:stretch>
        </p:blipFill>
        <p:spPr>
          <a:xfrm>
            <a:off x="1373777" y="3057170"/>
            <a:ext cx="2247900" cy="1821300"/>
          </a:xfrm>
          <a:prstGeom prst="rect">
            <a:avLst/>
          </a:prstGeom>
          <a:noFill/>
          <a:ln>
            <a:noFill/>
          </a:ln>
        </p:spPr>
      </p:pic>
      <p:pic>
        <p:nvPicPr>
          <p:cNvPr id="110" name="Shape 110"/>
          <p:cNvPicPr preferRelativeResize="0"/>
          <p:nvPr/>
        </p:nvPicPr>
        <p:blipFill>
          <a:blip r:embed="rId4">
            <a:alphaModFix/>
          </a:blip>
          <a:stretch>
            <a:fillRect/>
          </a:stretch>
        </p:blipFill>
        <p:spPr>
          <a:xfrm>
            <a:off x="4861850" y="3057175"/>
            <a:ext cx="2087275" cy="1821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